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9/10/2019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490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9/10/2019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15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9/10/2019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019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9/10/2019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507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9/10/2019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09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9/10/2019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9/10/2019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836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9/10/2019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337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9/10/2019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787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640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085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3890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FDF0794-1B86-42B2-B8C7-F60123E63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4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5EEC75F-F289-471B-A0C2-291FD8096E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69" b="14161"/>
          <a:stretch/>
        </p:blipFill>
        <p:spPr>
          <a:xfrm>
            <a:off x="20" y="975"/>
            <a:ext cx="12191980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5373426-E26E-431D-959C-5DB96C0B6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1238442"/>
            <a:ext cx="3635926" cy="4355751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28D5ED-D001-4FDC-92E3-5C1D54EB04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4277" y="1475234"/>
            <a:ext cx="3214307" cy="2901694"/>
          </a:xfrm>
        </p:spPr>
        <p:txBody>
          <a:bodyPr anchor="b">
            <a:normAutofit/>
          </a:bodyPr>
          <a:lstStyle/>
          <a:p>
            <a:r>
              <a:rPr lang="en-US" sz="4800" b="1" dirty="0">
                <a:solidFill>
                  <a:srgbClr val="92D050"/>
                </a:solidFill>
              </a:rPr>
              <a:t>TONE PRACTICE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675185-E9A7-4ABC-9136-9DABDC2456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8610" y="4608576"/>
            <a:ext cx="3205640" cy="774186"/>
          </a:xfrm>
        </p:spPr>
        <p:txBody>
          <a:bodyPr anchor="t">
            <a:norm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TRUMP TWEETS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6D07482-83A3-4451-943C-B469610829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6950" y="4508519"/>
            <a:ext cx="31089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E239D8CC-16F4-4B2B-80F0-203C56D0D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325515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3044" y="255494"/>
            <a:ext cx="1190241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TONE:  author’s (or speaker’s) attitude toward </a:t>
            </a:r>
          </a:p>
          <a:p>
            <a:r>
              <a:rPr lang="en-US" sz="26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Or opinion about a subject matter.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77037" y="1247675"/>
            <a:ext cx="301496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TONE=</a:t>
            </a:r>
          </a:p>
          <a:p>
            <a:pPr marL="514350" indent="-514350">
              <a:buAutoNum type="alphaUcPeriod"/>
            </a:pPr>
            <a:r>
              <a:rPr lang="en-US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Humble</a:t>
            </a:r>
          </a:p>
          <a:p>
            <a:pPr marL="514350" indent="-514350">
              <a:buAutoNum type="alphaUcPeriod"/>
            </a:pPr>
            <a:r>
              <a:rPr lang="en-US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Apathetic</a:t>
            </a:r>
          </a:p>
          <a:p>
            <a:pPr marL="514350" indent="-514350">
              <a:buAutoNum type="alphaUcPeriod"/>
            </a:pPr>
            <a:r>
              <a:rPr lang="en-US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Self-congratulatory</a:t>
            </a:r>
          </a:p>
          <a:p>
            <a:pPr marL="514350" indent="-514350">
              <a:buAutoNum type="alphaUcPeriod"/>
            </a:pPr>
            <a:r>
              <a:rPr lang="en-US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detached</a:t>
            </a:r>
          </a:p>
          <a:p>
            <a:endParaRPr lang="en-US" sz="2800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060496" y="4109964"/>
            <a:ext cx="301496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TONE=</a:t>
            </a:r>
          </a:p>
          <a:p>
            <a:pPr marL="514350" indent="-514350">
              <a:buAutoNum type="alphaUcPeriod"/>
            </a:pPr>
            <a:r>
              <a:rPr lang="en-US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Appreciative</a:t>
            </a:r>
          </a:p>
          <a:p>
            <a:pPr marL="514350" indent="-514350">
              <a:buAutoNum type="alphaUcPeriod"/>
            </a:pPr>
            <a:r>
              <a:rPr lang="en-US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Derogatory</a:t>
            </a:r>
          </a:p>
          <a:p>
            <a:pPr marL="514350" indent="-514350">
              <a:buAutoNum type="alphaUcPeriod"/>
            </a:pPr>
            <a:r>
              <a:rPr lang="en-US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Conciliatory</a:t>
            </a:r>
          </a:p>
          <a:p>
            <a:pPr marL="514350" indent="-514350">
              <a:buAutoNum type="alphaUcPeriod"/>
            </a:pPr>
            <a:r>
              <a:rPr lang="en-US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Lamenting</a:t>
            </a:r>
          </a:p>
        </p:txBody>
      </p:sp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97454341-7FF9-404E-B7BF-F42F5E7425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520"/>
          <a:stretch/>
        </p:blipFill>
        <p:spPr>
          <a:xfrm>
            <a:off x="173044" y="1260833"/>
            <a:ext cx="8805731" cy="2513009"/>
          </a:xfrm>
          <a:prstGeom prst="rect">
            <a:avLst/>
          </a:prstGeom>
        </p:spPr>
      </p:pic>
      <p:pic>
        <p:nvPicPr>
          <p:cNvPr id="12" name="Picture 11" descr="A screenshot of a cell phone&#10;&#10;Description automatically generated">
            <a:extLst>
              <a:ext uri="{FF2B5EF4-FFF2-40B4-BE49-F238E27FC236}">
                <a16:creationId xmlns:a16="http://schemas.microsoft.com/office/drawing/2014/main" id="{7F0A7B9F-7120-4C32-93B2-89817F27D42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530"/>
          <a:stretch/>
        </p:blipFill>
        <p:spPr>
          <a:xfrm>
            <a:off x="132583" y="4071067"/>
            <a:ext cx="8858801" cy="2531439"/>
          </a:xfrm>
          <a:prstGeom prst="rect">
            <a:avLst/>
          </a:prstGeom>
        </p:spPr>
      </p:pic>
      <p:pic>
        <p:nvPicPr>
          <p:cNvPr id="13" name="Picture 12" descr="A screenshot of a cell phone&#10;&#10;Description automatically generated">
            <a:extLst>
              <a:ext uri="{FF2B5EF4-FFF2-40B4-BE49-F238E27FC236}">
                <a16:creationId xmlns:a16="http://schemas.microsoft.com/office/drawing/2014/main" id="{3C5BAD8A-4DDF-4639-9A79-9C7264A96B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240" r="90541" b="57090"/>
          <a:stretch/>
        </p:blipFill>
        <p:spPr>
          <a:xfrm>
            <a:off x="7107322" y="134550"/>
            <a:ext cx="1719469" cy="1580322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8F15418-7834-425C-99C2-5C85406077E8}"/>
              </a:ext>
            </a:extLst>
          </p:cNvPr>
          <p:cNvCxnSpPr/>
          <p:nvPr/>
        </p:nvCxnSpPr>
        <p:spPr>
          <a:xfrm>
            <a:off x="132583" y="4109964"/>
            <a:ext cx="1183413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177211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">
      <a:dk1>
        <a:srgbClr val="000000"/>
      </a:dk1>
      <a:lt1>
        <a:srgbClr val="FFFFFF"/>
      </a:lt1>
      <a:dk2>
        <a:srgbClr val="412425"/>
      </a:dk2>
      <a:lt2>
        <a:srgbClr val="E8E6E2"/>
      </a:lt2>
      <a:accent1>
        <a:srgbClr val="27B1D3"/>
      </a:accent1>
      <a:accent2>
        <a:srgbClr val="4E8AEB"/>
      </a:accent2>
      <a:accent3>
        <a:srgbClr val="726EEE"/>
      </a:accent3>
      <a:accent4>
        <a:srgbClr val="EB4E5C"/>
      </a:accent4>
      <a:accent5>
        <a:srgbClr val="EC895A"/>
      </a:accent5>
      <a:accent6>
        <a:srgbClr val="C39D33"/>
      </a:accent6>
      <a:hlink>
        <a:srgbClr val="967F5B"/>
      </a:hlink>
      <a:folHlink>
        <a:srgbClr val="7F7F7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32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Berlin Sans FB Demi</vt:lpstr>
      <vt:lpstr>Calibri</vt:lpstr>
      <vt:lpstr>Calibri Light</vt:lpstr>
      <vt:lpstr>RetrospectVTI</vt:lpstr>
      <vt:lpstr>TONE PRACTICE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TONE PRACTICE</dc:title>
  <dc:creator>REMAR, COLLEEN</dc:creator>
  <cp:lastModifiedBy>REMAR, COLLEEN</cp:lastModifiedBy>
  <cp:revision>3</cp:revision>
  <dcterms:created xsi:type="dcterms:W3CDTF">2019-09-10T15:55:49Z</dcterms:created>
  <dcterms:modified xsi:type="dcterms:W3CDTF">2019-09-10T16:02:12Z</dcterms:modified>
</cp:coreProperties>
</file>